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1" r:id="rId2"/>
    <p:sldId id="439" r:id="rId3"/>
    <p:sldId id="458" r:id="rId4"/>
    <p:sldId id="448" r:id="rId5"/>
    <p:sldId id="453" r:id="rId6"/>
    <p:sldId id="456" r:id="rId7"/>
    <p:sldId id="455" r:id="rId8"/>
    <p:sldId id="441" r:id="rId9"/>
    <p:sldId id="444" r:id="rId10"/>
    <p:sldId id="450" r:id="rId11"/>
    <p:sldId id="443" r:id="rId12"/>
    <p:sldId id="457" r:id="rId13"/>
    <p:sldId id="436" r:id="rId14"/>
    <p:sldId id="445" r:id="rId15"/>
    <p:sldId id="451" r:id="rId16"/>
    <p:sldId id="447" r:id="rId17"/>
    <p:sldId id="452" r:id="rId18"/>
    <p:sldId id="446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3B3B"/>
    <a:srgbClr val="5F5F5F"/>
    <a:srgbClr val="4D4D4D"/>
    <a:srgbClr val="DDDDDD"/>
    <a:srgbClr val="EAEAEA"/>
    <a:srgbClr val="7F7F7F"/>
    <a:srgbClr val="1D8DB0"/>
    <a:srgbClr val="2F4D5D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90" autoAdjust="0"/>
    <p:restoredTop sz="93221" autoAdjust="0"/>
  </p:normalViewPr>
  <p:slideViewPr>
    <p:cSldViewPr snapToGrid="0" snapToObjects="1">
      <p:cViewPr varScale="1">
        <p:scale>
          <a:sx n="66" d="100"/>
          <a:sy n="66" d="100"/>
        </p:scale>
        <p:origin x="736" y="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notesViewPr>
    <p:cSldViewPr snapToGrid="0" snapToObjects="1">
      <p:cViewPr varScale="1">
        <p:scale>
          <a:sx n="130" d="100"/>
          <a:sy n="130" d="100"/>
        </p:scale>
        <p:origin x="4824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22-9-2021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tiff>
</file>

<file path=ppt/media/image1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22-9-2021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5164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6424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84411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51760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8392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Mention DT vs DV</a:t>
            </a:r>
            <a:endParaRPr lang="sv-SE" dirty="0" smtClean="0"/>
          </a:p>
          <a:p>
            <a:r>
              <a:rPr lang="en-US" dirty="0" smtClean="0"/>
              <a:t>Mention DB</a:t>
            </a:r>
            <a:r>
              <a:rPr lang="en-US" baseline="0" dirty="0" smtClean="0"/>
              <a:t> vs </a:t>
            </a:r>
            <a:r>
              <a:rPr lang="en-US" baseline="0" dirty="0" err="1" smtClean="0"/>
              <a:t>Dn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6381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0893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28494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18337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0" name="Rechthoek 9"/>
          <p:cNvSpPr/>
          <p:nvPr userDrawn="1"/>
        </p:nvSpPr>
        <p:spPr>
          <a:xfrm>
            <a:off x="0" y="648000"/>
            <a:ext cx="12193200" cy="621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 userDrawn="1"/>
        </p:nvSpPr>
        <p:spPr>
          <a:xfrm>
            <a:off x="0" y="0"/>
            <a:ext cx="12193200" cy="51047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096524" cy="4024798"/>
          </a:xfrm>
        </p:spPr>
        <p:txBody>
          <a:bodyPr anchor="ctr" anchorCtr="0">
            <a:normAutofit/>
          </a:bodyPr>
          <a:lstStyle>
            <a:lvl1pPr algn="l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575999" y="5392801"/>
            <a:ext cx="6096524" cy="730188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nl-NL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48525" y="1654175"/>
            <a:ext cx="4368673" cy="4468813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  <p15:guide id="2" pos="4203">
          <p15:clr>
            <a:srgbClr val="FBAE40"/>
          </p15:clr>
        </p15:guide>
        <p15:guide id="3" orient="horz" pos="397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76000" y="812775"/>
            <a:ext cx="11041200" cy="5790288"/>
          </a:xfrm>
        </p:spPr>
        <p:txBody>
          <a:bodyPr/>
          <a:lstStyle>
            <a:lvl1pPr>
              <a:defRPr lang="en-US" dirty="0" smtClean="0">
                <a:solidFill>
                  <a:srgbClr val="000000"/>
                </a:solidFill>
              </a:defRPr>
            </a:lvl1pPr>
            <a:lvl2pPr>
              <a:defRPr lang="en-US" dirty="0" smtClean="0">
                <a:solidFill>
                  <a:srgbClr val="000000"/>
                </a:solidFill>
              </a:defRPr>
            </a:lvl2pPr>
            <a:lvl3pPr>
              <a:defRPr lang="en-US" dirty="0" smtClean="0">
                <a:solidFill>
                  <a:srgbClr val="000000"/>
                </a:solidFill>
              </a:defRPr>
            </a:lvl3pPr>
            <a:lvl4pPr>
              <a:defRPr lang="en-US" dirty="0" smtClean="0">
                <a:solidFill>
                  <a:srgbClr val="000000"/>
                </a:solidFill>
              </a:defRPr>
            </a:lvl4pPr>
            <a:lvl5pPr>
              <a:defRPr lang="nl-NL" dirty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75400" y="46165"/>
            <a:ext cx="11041200" cy="742924"/>
          </a:xfrm>
        </p:spPr>
        <p:txBody>
          <a:bodyPr>
            <a:norm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8" name="Tijdelijke aanduiding voor datum 3"/>
          <p:cNvSpPr txBox="1">
            <a:spLocks/>
          </p:cNvSpPr>
          <p:nvPr userDrawn="1"/>
        </p:nvSpPr>
        <p:spPr>
          <a:xfrm>
            <a:off x="0" y="6650434"/>
            <a:ext cx="12192000" cy="20756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nl-NL"/>
            </a:defPPr>
            <a:lvl1pPr marL="0" algn="l" defTabSz="914400" rtl="0" eaLnBrk="1" latinLnBrk="0" hangingPunct="1">
              <a:defRPr sz="1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00" dirty="0" smtClean="0">
                <a:solidFill>
                  <a:srgbClr val="5F5F5F"/>
                </a:solidFill>
                <a:effectLst/>
              </a:rPr>
              <a:t>Savvas</a:t>
            </a:r>
            <a:r>
              <a:rPr lang="en-US" sz="1300" baseline="0" dirty="0" smtClean="0">
                <a:solidFill>
                  <a:srgbClr val="5F5F5F"/>
                </a:solidFill>
                <a:effectLst/>
              </a:rPr>
              <a:t> Raptis – Magnetosheath Jets using MMS</a:t>
            </a:r>
            <a:endParaRPr lang="nl-NL" sz="1300" dirty="0">
              <a:solidFill>
                <a:srgbClr val="5F5F5F"/>
              </a:solidFill>
              <a:effectLst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77421" y="63493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ijdelijke aanduiding voor datum 3"/>
          <p:cNvSpPr txBox="1">
            <a:spLocks/>
          </p:cNvSpPr>
          <p:nvPr userDrawn="1"/>
        </p:nvSpPr>
        <p:spPr>
          <a:xfrm>
            <a:off x="8313020" y="6626749"/>
            <a:ext cx="3840480" cy="23125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nl-NL"/>
            </a:defPPr>
            <a:lvl1pPr marL="0" algn="l" defTabSz="914400" rtl="0" eaLnBrk="1" latinLnBrk="0" hangingPunct="1">
              <a:defRPr sz="1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300" dirty="0" smtClean="0">
                <a:solidFill>
                  <a:srgbClr val="5F5F5F"/>
                </a:solidFill>
              </a:rPr>
              <a:t>COSPAR</a:t>
            </a:r>
            <a:r>
              <a:rPr lang="en-US" sz="1300" baseline="0" dirty="0" smtClean="0">
                <a:solidFill>
                  <a:srgbClr val="5F5F5F"/>
                </a:solidFill>
              </a:rPr>
              <a:t> 2021</a:t>
            </a:r>
            <a:r>
              <a:rPr lang="en-US" sz="1300" dirty="0" smtClean="0">
                <a:solidFill>
                  <a:srgbClr val="5F5F5F"/>
                </a:solidFill>
              </a:rPr>
              <a:t> |</a:t>
            </a:r>
            <a:r>
              <a:rPr lang="en-US" sz="1300" baseline="0" dirty="0" smtClean="0">
                <a:solidFill>
                  <a:srgbClr val="5F5F5F"/>
                </a:solidFill>
              </a:rPr>
              <a:t> 31/01/2021</a:t>
            </a:r>
            <a:endParaRPr lang="nl-NL" sz="1300" dirty="0">
              <a:solidFill>
                <a:srgbClr val="5F5F5F"/>
              </a:solidFill>
            </a:endParaRPr>
          </a:p>
        </p:txBody>
      </p:sp>
      <p:sp>
        <p:nvSpPr>
          <p:cNvPr id="11" name="Tijdelijke aanduiding voor datum 3"/>
          <p:cNvSpPr txBox="1">
            <a:spLocks/>
          </p:cNvSpPr>
          <p:nvPr userDrawn="1"/>
        </p:nvSpPr>
        <p:spPr>
          <a:xfrm>
            <a:off x="38500" y="6650434"/>
            <a:ext cx="3840480" cy="2108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nl-NL"/>
            </a:defPPr>
            <a:lvl1pPr marL="0" algn="l" defTabSz="914400" rtl="0" eaLnBrk="1" latinLnBrk="0" hangingPunct="1">
              <a:defRPr sz="1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A71291-1C34-4771-A37E-677F2182E258}" type="slidenum">
              <a:rPr lang="en-US" sz="1300" smtClean="0">
                <a:solidFill>
                  <a:srgbClr val="5F5F5F"/>
                </a:solidFill>
              </a:rPr>
              <a:pPr/>
              <a:t>‹#›</a:t>
            </a:fld>
            <a:endParaRPr lang="en-US" sz="1300" dirty="0">
              <a:solidFill>
                <a:srgbClr val="5F5F5F"/>
              </a:solidFill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0" y="6626748"/>
            <a:ext cx="12192000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oli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rgbClr val="000000"/>
                </a:solidFill>
                <a:latin typeface="Arial" charset="0"/>
              </a:defRPr>
            </a:lvl1pPr>
          </a:lstStyle>
          <a:p>
            <a:fld id="{07099480-D11A-4789-80EE-022E820CF635}" type="datetime1">
              <a:rPr lang="nl-BE" smtClean="0"/>
              <a:pPr/>
              <a:t>22/09/2021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033600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lang="en-US" dirty="0" smtClean="0">
                <a:solidFill>
                  <a:srgbClr val="000000"/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rgbClr val="000000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rgbClr val="000000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rgbClr val="000000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rgbClr val="000000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rgbClr val="000000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rgbClr val="000000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2" userDrawn="1">
          <p15:clr>
            <a:srgbClr val="F26B43"/>
          </p15:clr>
        </p15:guide>
        <p15:guide id="2" pos="7319" userDrawn="1">
          <p15:clr>
            <a:srgbClr val="F26B43"/>
          </p15:clr>
        </p15:guide>
        <p15:guide id="3" orient="horz" pos="3857" userDrawn="1">
          <p15:clr>
            <a:srgbClr val="F26B43"/>
          </p15:clr>
        </p15:guide>
        <p15:guide id="4" pos="36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80.png"/><Relationship Id="rId7" Type="http://schemas.openxmlformats.org/officeDocument/2006/relationships/image" Target="../media/image27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0.png"/><Relationship Id="rId4" Type="http://schemas.openxmlformats.org/officeDocument/2006/relationships/image" Target="../media/image24.png"/><Relationship Id="rId9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3683743" y="864123"/>
            <a:ext cx="6781057" cy="59305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Magnetosheath jets using MMS: classification and generation mechanisms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nl-BE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nl-BE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l-BE" sz="2200" b="1" dirty="0" smtClean="0"/>
              <a:t>Savvas Raptis</a:t>
            </a:r>
            <a:r>
              <a:rPr lang="nl-BE" sz="2200" b="1" baseline="30000" dirty="0" smtClean="0"/>
              <a:t>1</a:t>
            </a:r>
            <a:r>
              <a:rPr lang="nl-BE" sz="2200" dirty="0" smtClean="0"/>
              <a:t>, Tomas Karlsson</a:t>
            </a:r>
            <a:r>
              <a:rPr lang="nl-BE" sz="2200" baseline="30000" dirty="0" smtClean="0"/>
              <a:t>1</a:t>
            </a:r>
            <a:r>
              <a:rPr lang="nl-BE" sz="2200" dirty="0" smtClean="0"/>
              <a:t>, Ferdinand Plaschke</a:t>
            </a:r>
            <a:r>
              <a:rPr lang="nl-BE" sz="2200" baseline="30000" dirty="0" smtClean="0"/>
              <a:t>2</a:t>
            </a:r>
            <a:r>
              <a:rPr lang="nl-BE" sz="2200" dirty="0" smtClean="0"/>
              <a:t>, Anita Kullen</a:t>
            </a:r>
            <a:r>
              <a:rPr lang="nl-BE" sz="2200" baseline="30000" dirty="0" smtClean="0"/>
              <a:t>1</a:t>
            </a:r>
            <a:r>
              <a:rPr lang="nl-BE" sz="2200" dirty="0" smtClean="0"/>
              <a:t>, P-A. Lindqvist</a:t>
            </a:r>
            <a:r>
              <a:rPr lang="nl-BE" sz="2200" baseline="30000" dirty="0" smtClean="0"/>
              <a:t>1</a:t>
            </a:r>
            <a:r>
              <a:rPr lang="nl-BE" sz="2200" b="1" dirty="0" smtClean="0"/>
              <a:t/>
            </a:r>
            <a:br>
              <a:rPr lang="nl-BE" sz="2200" b="1" dirty="0" smtClean="0"/>
            </a:br>
            <a:r>
              <a:rPr lang="nl-BE" sz="2200" b="1" dirty="0" smtClean="0"/>
              <a:t/>
            </a:r>
            <a:br>
              <a:rPr lang="nl-BE" sz="2200" b="1" dirty="0" smtClean="0"/>
            </a:br>
            <a:r>
              <a:rPr lang="nl-BE" sz="1800" baseline="30000" dirty="0" smtClean="0"/>
              <a:t>1</a:t>
            </a:r>
            <a:r>
              <a:rPr lang="en-US" sz="1800" dirty="0" smtClean="0"/>
              <a:t>Division of Space and Plasma Physics, KTH Royal Institute of Technology, Sweden</a:t>
            </a:r>
            <a:br>
              <a:rPr lang="en-US" sz="1800" dirty="0" smtClean="0"/>
            </a:br>
            <a:r>
              <a:rPr lang="nl-BE" sz="1800" baseline="30000" dirty="0" smtClean="0"/>
              <a:t>2</a:t>
            </a:r>
            <a:r>
              <a:rPr lang="en-US" sz="1800" dirty="0" smtClean="0"/>
              <a:t>Space Research Institute, Austrian Academy of Sciences, Graz, Austria</a:t>
            </a:r>
            <a:br>
              <a:rPr lang="en-US" sz="1800" dirty="0" smtClean="0"/>
            </a:br>
            <a:r>
              <a:rPr lang="en-US" sz="1800" dirty="0" smtClean="0"/>
              <a:t>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COSPAR 2021</a:t>
            </a:r>
            <a:br>
              <a:rPr lang="en-US" sz="2000" dirty="0" smtClean="0"/>
            </a:br>
            <a:r>
              <a:rPr lang="en-US" sz="2000" dirty="0" smtClean="0"/>
              <a:t>31/01/2021</a:t>
            </a:r>
            <a:endParaRPr lang="nl-NL" sz="1700" dirty="0"/>
          </a:p>
        </p:txBody>
      </p:sp>
      <p:pic>
        <p:nvPicPr>
          <p:cNvPr id="10" name="Picture 2" descr="https://upload.wikimedia.org/wikipedia/en/thumb/4/41/Kth_logo.svg/1200px-Kth_logo.svg.png"/>
          <p:cNvPicPr>
            <a:picLocks noChangeAspect="1" noChangeArrowheads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011" y="1232113"/>
            <a:ext cx="3319732" cy="3742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82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Connecting to existent mechanisms</a:t>
            </a:r>
            <a:endParaRPr lang="sv-SE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086980" y="857250"/>
            <a:ext cx="18039" cy="5566299"/>
          </a:xfrm>
          <a:prstGeom prst="line">
            <a:avLst/>
          </a:prstGeom>
          <a:ln w="19050">
            <a:solidFill>
              <a:srgbClr val="0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348494" y="1071418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>
                <a:solidFill>
                  <a:srgbClr val="000000"/>
                </a:solidFill>
              </a:rPr>
              <a:t>Bow shock </a:t>
            </a:r>
            <a:r>
              <a:rPr lang="en-US" u="sng" dirty="0">
                <a:solidFill>
                  <a:srgbClr val="000000"/>
                </a:solidFill>
              </a:rPr>
              <a:t>r</a:t>
            </a:r>
            <a:r>
              <a:rPr lang="en-US" u="sng" dirty="0" smtClean="0">
                <a:solidFill>
                  <a:srgbClr val="000000"/>
                </a:solidFill>
              </a:rPr>
              <a:t>ipples</a:t>
            </a:r>
            <a:endParaRPr lang="sv-SE" u="sng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32643" y="1071418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srgbClr val="000000"/>
                </a:solidFill>
              </a:rPr>
              <a:t>SLAMS </a:t>
            </a:r>
            <a:r>
              <a:rPr lang="en-US" u="sng" dirty="0" smtClean="0">
                <a:solidFill>
                  <a:srgbClr val="000000"/>
                </a:solidFill>
              </a:rPr>
              <a:t>penetration</a:t>
            </a:r>
            <a:endParaRPr lang="sv-SE" u="sng" dirty="0">
              <a:solidFill>
                <a:srgbClr val="000000"/>
              </a:solidFill>
            </a:endParaRPr>
          </a:p>
        </p:txBody>
      </p:sp>
      <p:pic>
        <p:nvPicPr>
          <p:cNvPr id="1026" name="Picture 2" descr="https://www.researchgate.net/publication/325920264/figure/fig8/AS:640151671828480@1529635460052/Sketch-of-bow-shock-rippling-and-of-the-mechanism-leading-to-magnetosheath-jets-as-the_W64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235" y="1562376"/>
            <a:ext cx="3865922" cy="366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9071620" y="6423549"/>
            <a:ext cx="322075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dirty="0" err="1" smtClean="0">
                <a:solidFill>
                  <a:srgbClr val="000000"/>
                </a:solidFill>
              </a:rPr>
              <a:t>Hietala</a:t>
            </a:r>
            <a:r>
              <a:rPr lang="en-US" sz="1100" dirty="0" smtClean="0">
                <a:solidFill>
                  <a:srgbClr val="000000"/>
                </a:solidFill>
              </a:rPr>
              <a:t> et al., (2009,2012), Karlsson et al. (2015)</a:t>
            </a:r>
            <a:endParaRPr lang="sv-SE" sz="1100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00374" y="6379483"/>
            <a:ext cx="426270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dirty="0" err="1" smtClean="0">
                <a:solidFill>
                  <a:srgbClr val="000000"/>
                </a:solidFill>
              </a:rPr>
              <a:t>Qpar</a:t>
            </a:r>
            <a:r>
              <a:rPr lang="en-US" sz="1100" dirty="0" smtClean="0">
                <a:solidFill>
                  <a:srgbClr val="000000"/>
                </a:solidFill>
              </a:rPr>
              <a:t> : </a:t>
            </a:r>
            <a:r>
              <a:rPr lang="en-US" sz="1100" dirty="0" err="1" smtClean="0">
                <a:solidFill>
                  <a:srgbClr val="000000"/>
                </a:solidFill>
              </a:rPr>
              <a:t>Hietala</a:t>
            </a:r>
            <a:r>
              <a:rPr lang="en-US" sz="1100" dirty="0" smtClean="0">
                <a:solidFill>
                  <a:srgbClr val="000000"/>
                </a:solidFill>
              </a:rPr>
              <a:t> et al., (2009,2012) | </a:t>
            </a:r>
            <a:r>
              <a:rPr lang="en-US" sz="1100" dirty="0" err="1" smtClean="0">
                <a:solidFill>
                  <a:srgbClr val="000000"/>
                </a:solidFill>
              </a:rPr>
              <a:t>Qperp</a:t>
            </a:r>
            <a:r>
              <a:rPr lang="en-US" sz="1100" dirty="0">
                <a:solidFill>
                  <a:srgbClr val="000000"/>
                </a:solidFill>
              </a:rPr>
              <a:t> </a:t>
            </a:r>
            <a:r>
              <a:rPr lang="en-US" sz="1100" dirty="0" smtClean="0">
                <a:solidFill>
                  <a:srgbClr val="000000"/>
                </a:solidFill>
              </a:rPr>
              <a:t>: </a:t>
            </a:r>
            <a:r>
              <a:rPr lang="en-US" sz="1100" dirty="0" err="1" smtClean="0">
                <a:solidFill>
                  <a:srgbClr val="000000"/>
                </a:solidFill>
              </a:rPr>
              <a:t>Johlander</a:t>
            </a:r>
            <a:r>
              <a:rPr lang="en-US" sz="1100" dirty="0" smtClean="0">
                <a:solidFill>
                  <a:srgbClr val="000000"/>
                </a:solidFill>
              </a:rPr>
              <a:t> et al. (2016)</a:t>
            </a:r>
            <a:endParaRPr lang="sv-SE" sz="1100" dirty="0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334818" y="5620186"/>
                <a:ext cx="40714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000000"/>
                    </a:solidFill>
                  </a:rPr>
                  <a:t>Faster flow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dirty="0" smtClean="0">
                    <a:solidFill>
                      <a:srgbClr val="000000"/>
                    </a:solidFill>
                  </a:rPr>
                  <a:t>)</a:t>
                </a:r>
                <a:r>
                  <a:rPr lang="el-GR" dirty="0" smtClean="0">
                    <a:solidFill>
                      <a:srgbClr val="000000"/>
                    </a:solidFill>
                  </a:rPr>
                  <a:t> </a:t>
                </a:r>
                <a:r>
                  <a:rPr lang="en-US" dirty="0" smtClean="0">
                    <a:solidFill>
                      <a:srgbClr val="000000"/>
                    </a:solidFill>
                    <a:sym typeface="Wingdings" panose="05000000000000000000" pitchFamily="2" charset="2"/>
                  </a:rPr>
                  <a:t> Less heated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Δ</m:t>
                    </m:r>
                    <m:r>
                      <a:rPr lang="en-US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𝑇</m:t>
                    </m:r>
                  </m:oMath>
                </a14:m>
                <a:r>
                  <a:rPr lang="en-US" dirty="0" smtClean="0">
                    <a:solidFill>
                      <a:srgbClr val="000000"/>
                    </a:solidFill>
                    <a:sym typeface="Wingdings" panose="05000000000000000000" pitchFamily="2" charset="2"/>
                  </a:rPr>
                  <a:t>) </a:t>
                </a:r>
                <a:endParaRPr lang="sv-SE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4818" y="5620186"/>
                <a:ext cx="4071499" cy="369332"/>
              </a:xfrm>
              <a:prstGeom prst="rect">
                <a:avLst/>
              </a:prstGeom>
              <a:blipFill>
                <a:blip r:embed="rId4"/>
                <a:stretch>
                  <a:fillRect l="-1347" t="-9836" b="-24590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7207667" y="5617114"/>
                <a:ext cx="454239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000000"/>
                    </a:solidFill>
                  </a:rPr>
                  <a:t>SLAMS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m:rPr>
                        <m:sty m:val="p"/>
                      </m:rPr>
                      <a:rPr lang="en-US" b="0" i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en-US" dirty="0" smtClean="0">
                    <a:solidFill>
                      <a:srgbClr val="000000"/>
                    </a:solidFill>
                  </a:rPr>
                  <a:t>) </a:t>
                </a:r>
                <a:r>
                  <a:rPr lang="en-US" dirty="0">
                    <a:solidFill>
                      <a:srgbClr val="000000"/>
                    </a:solidFill>
                    <a:sym typeface="Wingdings" panose="05000000000000000000" pitchFamily="2" charset="2"/>
                  </a:rPr>
                  <a:t></a:t>
                </a:r>
                <a:r>
                  <a:rPr lang="en-US" dirty="0" smtClean="0">
                    <a:solidFill>
                      <a:srgbClr val="000000"/>
                    </a:solidFill>
                  </a:rPr>
                  <a:t> Density enhancement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 smtClean="0">
                    <a:solidFill>
                      <a:srgbClr val="000000"/>
                    </a:solidFill>
                  </a:rPr>
                  <a:t>)</a:t>
                </a:r>
                <a:endParaRPr lang="sv-SE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7667" y="5617114"/>
                <a:ext cx="4542397" cy="369332"/>
              </a:xfrm>
              <a:prstGeom prst="rect">
                <a:avLst/>
              </a:prstGeom>
              <a:blipFill>
                <a:blip r:embed="rId5"/>
                <a:stretch>
                  <a:fillRect l="-1072" t="-8197" r="-268" b="-24590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0" name="Group 59"/>
          <p:cNvGrpSpPr/>
          <p:nvPr/>
        </p:nvGrpSpPr>
        <p:grpSpPr>
          <a:xfrm>
            <a:off x="6544998" y="2301144"/>
            <a:ext cx="4646434" cy="2406322"/>
            <a:chOff x="6629400" y="1838863"/>
            <a:chExt cx="4348920" cy="2191896"/>
          </a:xfrm>
        </p:grpSpPr>
        <p:grpSp>
          <p:nvGrpSpPr>
            <p:cNvPr id="37" name="Group 36"/>
            <p:cNvGrpSpPr/>
            <p:nvPr/>
          </p:nvGrpSpPr>
          <p:grpSpPr>
            <a:xfrm>
              <a:off x="6629400" y="1838863"/>
              <a:ext cx="3975100" cy="2191896"/>
              <a:chOff x="6629400" y="1838863"/>
              <a:chExt cx="3975100" cy="2191896"/>
            </a:xfrm>
          </p:grpSpPr>
          <p:cxnSp>
            <p:nvCxnSpPr>
              <p:cNvPr id="30" name="Straight Connector 29"/>
              <p:cNvCxnSpPr/>
              <p:nvPr/>
            </p:nvCxnSpPr>
            <p:spPr>
              <a:xfrm>
                <a:off x="8072438" y="1838863"/>
                <a:ext cx="0" cy="2191896"/>
              </a:xfrm>
              <a:prstGeom prst="line">
                <a:avLst/>
              </a:prstGeom>
              <a:ln>
                <a:solidFill>
                  <a:srgbClr val="00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9158817" y="1838863"/>
                <a:ext cx="0" cy="2191896"/>
              </a:xfrm>
              <a:prstGeom prst="line">
                <a:avLst/>
              </a:prstGeom>
              <a:ln>
                <a:solidFill>
                  <a:srgbClr val="00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6629400" y="3263900"/>
                <a:ext cx="1464733" cy="0"/>
              </a:xfrm>
              <a:prstGeom prst="line">
                <a:avLst/>
              </a:prstGeom>
              <a:ln w="38100">
                <a:solidFill>
                  <a:srgbClr val="FF3B3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 flipV="1">
                <a:off x="8072438" y="2413000"/>
                <a:ext cx="1086379" cy="850900"/>
              </a:xfrm>
              <a:prstGeom prst="line">
                <a:avLst/>
              </a:prstGeom>
              <a:ln w="38100">
                <a:solidFill>
                  <a:srgbClr val="FF3B3B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9139767" y="2413000"/>
                <a:ext cx="1464733" cy="0"/>
              </a:xfrm>
              <a:prstGeom prst="line">
                <a:avLst/>
              </a:prstGeom>
              <a:ln w="38100">
                <a:solidFill>
                  <a:srgbClr val="FF3B3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/>
            <p:cNvSpPr txBox="1"/>
            <p:nvPr/>
          </p:nvSpPr>
          <p:spPr>
            <a:xfrm>
              <a:off x="10604500" y="2282195"/>
              <a:ext cx="37382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solidFill>
                    <a:srgbClr val="FF0000"/>
                  </a:solidFill>
                </a:rPr>
                <a:t>BS</a:t>
              </a:r>
              <a:endParaRPr lang="sv-SE" sz="1100" dirty="0">
                <a:solidFill>
                  <a:srgbClr val="FF0000"/>
                </a:solidFill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8175039" y="2677797"/>
              <a:ext cx="881175" cy="321305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rgbClr val="000000"/>
                  </a:solidFill>
                </a:rPr>
                <a:t>SLAMS</a:t>
              </a:r>
              <a:endParaRPr lang="sv-SE" sz="1000" dirty="0">
                <a:solidFill>
                  <a:srgbClr val="000000"/>
                </a:solidFill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9515477" y="2252347"/>
              <a:ext cx="881175" cy="321305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rgbClr val="000000"/>
                  </a:solidFill>
                </a:rPr>
                <a:t>SLAMS</a:t>
              </a:r>
              <a:endParaRPr lang="sv-SE" sz="1000" dirty="0">
                <a:solidFill>
                  <a:srgbClr val="000000"/>
                </a:solidFill>
              </a:endParaRPr>
            </a:p>
          </p:txBody>
        </p:sp>
        <p:cxnSp>
          <p:nvCxnSpPr>
            <p:cNvPr id="46" name="Straight Arrow Connector 45"/>
            <p:cNvCxnSpPr>
              <a:stCxn id="43" idx="4"/>
            </p:cNvCxnSpPr>
            <p:nvPr/>
          </p:nvCxnSpPr>
          <p:spPr>
            <a:xfrm>
              <a:off x="8615627" y="2999102"/>
              <a:ext cx="0" cy="535731"/>
            </a:xfrm>
            <a:prstGeom prst="straightConnector1">
              <a:avLst/>
            </a:prstGeom>
            <a:ln w="1905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>
              <a:stCxn id="45" idx="4"/>
            </p:cNvCxnSpPr>
            <p:nvPr/>
          </p:nvCxnSpPr>
          <p:spPr>
            <a:xfrm>
              <a:off x="9956065" y="2573652"/>
              <a:ext cx="0" cy="264797"/>
            </a:xfrm>
            <a:prstGeom prst="straightConnector1">
              <a:avLst/>
            </a:prstGeom>
            <a:ln w="1905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>
              <a:off x="7280599" y="3270036"/>
              <a:ext cx="0" cy="264797"/>
            </a:xfrm>
            <a:prstGeom prst="straightConnector1">
              <a:avLst/>
            </a:prstGeom>
            <a:ln w="19050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7275191" y="3257834"/>
              <a:ext cx="2940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</a:rPr>
                <a:t>v</a:t>
              </a:r>
              <a:endParaRPr lang="en-US" sz="1200" b="1" dirty="0" smtClean="0">
                <a:solidFill>
                  <a:srgbClr val="000000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576606" y="3119300"/>
              <a:ext cx="2940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</a:rPr>
                <a:t>v</a:t>
              </a:r>
              <a:endParaRPr lang="en-US" sz="1200" b="1" dirty="0" smtClean="0">
                <a:solidFill>
                  <a:srgbClr val="000000"/>
                </a:solidFill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9930019" y="2517363"/>
              <a:ext cx="2940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</a:rPr>
                <a:t>v</a:t>
              </a:r>
              <a:endParaRPr lang="en-US" sz="1200" b="1" dirty="0" smtClean="0">
                <a:solidFill>
                  <a:srgbClr val="000000"/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9282643" y="1955184"/>
              <a:ext cx="14718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Embedded plasmoid</a:t>
              </a:r>
              <a:endParaRPr lang="sv-SE" sz="1100" dirty="0">
                <a:solidFill>
                  <a:srgbClr val="000000"/>
                </a:solidFill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084070" y="1956523"/>
              <a:ext cx="106311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Fast plasmoid</a:t>
              </a:r>
              <a:endParaRPr lang="sv-SE" sz="1100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219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Current main results (1)</a:t>
            </a:r>
            <a:endParaRPr lang="sv-SE" dirty="0"/>
          </a:p>
        </p:txBody>
      </p:sp>
      <p:sp>
        <p:nvSpPr>
          <p:cNvPr id="4" name="Rectangle 3"/>
          <p:cNvSpPr/>
          <p:nvPr/>
        </p:nvSpPr>
        <p:spPr>
          <a:xfrm>
            <a:off x="-55880" y="6205677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1100" b="1" dirty="0">
                <a:solidFill>
                  <a:srgbClr val="000000"/>
                </a:solidFill>
              </a:rPr>
              <a:t>Raptis S.</a:t>
            </a:r>
            <a:r>
              <a:rPr lang="en-US" sz="1100" dirty="0">
                <a:solidFill>
                  <a:srgbClr val="000000"/>
                </a:solidFill>
              </a:rPr>
              <a:t>, Karlsson T., et al. (2020) | JGR</a:t>
            </a:r>
            <a:endParaRPr lang="el-GR" sz="1100" dirty="0">
              <a:solidFill>
                <a:srgbClr val="000000"/>
              </a:solidFill>
            </a:endParaRPr>
          </a:p>
          <a:p>
            <a:pPr lvl="0"/>
            <a:r>
              <a:rPr lang="en-US" sz="1100" b="1" dirty="0">
                <a:solidFill>
                  <a:srgbClr val="000000"/>
                </a:solidFill>
              </a:rPr>
              <a:t>Raptis S</a:t>
            </a:r>
            <a:r>
              <a:rPr lang="en-US" sz="1100" dirty="0">
                <a:solidFill>
                  <a:srgbClr val="000000"/>
                </a:solidFill>
              </a:rPr>
              <a:t>., </a:t>
            </a:r>
            <a:r>
              <a:rPr lang="en-US" sz="1100" dirty="0" err="1">
                <a:solidFill>
                  <a:srgbClr val="000000"/>
                </a:solidFill>
              </a:rPr>
              <a:t>Aminalragia-Giamini</a:t>
            </a:r>
            <a:r>
              <a:rPr lang="en-US" sz="1100" dirty="0">
                <a:solidFill>
                  <a:srgbClr val="000000"/>
                </a:solidFill>
              </a:rPr>
              <a:t> S., et al. (2020) | Frontiers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1242" y="1002992"/>
            <a:ext cx="4309516" cy="485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057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Current main results (2)</a:t>
            </a:r>
            <a:endParaRPr lang="sv-SE" dirty="0"/>
          </a:p>
        </p:txBody>
      </p:sp>
      <p:sp>
        <p:nvSpPr>
          <p:cNvPr id="4" name="Rectangle 3"/>
          <p:cNvSpPr/>
          <p:nvPr/>
        </p:nvSpPr>
        <p:spPr>
          <a:xfrm>
            <a:off x="-55880" y="6392362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1100" b="1" dirty="0">
                <a:solidFill>
                  <a:srgbClr val="000000"/>
                </a:solidFill>
              </a:rPr>
              <a:t>Raptis S.</a:t>
            </a:r>
            <a:r>
              <a:rPr lang="en-US" sz="1100" dirty="0">
                <a:solidFill>
                  <a:srgbClr val="000000"/>
                </a:solidFill>
              </a:rPr>
              <a:t>, Karlsson T., et al. (2020) | </a:t>
            </a:r>
            <a:r>
              <a:rPr lang="en-US" sz="1100" dirty="0" smtClean="0">
                <a:solidFill>
                  <a:srgbClr val="000000"/>
                </a:solidFill>
              </a:rPr>
              <a:t>JGR</a:t>
            </a:r>
            <a:endParaRPr lang="el-GR" sz="1100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351" y="1266235"/>
            <a:ext cx="9817298" cy="4961828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6080349" y="1111623"/>
            <a:ext cx="33690" cy="5326881"/>
          </a:xfrm>
          <a:prstGeom prst="line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09550" y="1200745"/>
            <a:ext cx="11856720" cy="0"/>
          </a:xfrm>
          <a:prstGeom prst="line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612493" y="804260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SLAMS</a:t>
            </a:r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24829" y="822380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Ripples</a:t>
            </a:r>
            <a:endParaRPr lang="sv-SE" dirty="0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5018354" y="724063"/>
                <a:ext cx="2548005" cy="3950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i="0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sSub>
                        <m:sSubPr>
                          <m:ctrlPr>
                            <a:rPr lang="el-GR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b="0" i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Χ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jet</m:t>
                          </m:r>
                        </m:sub>
                      </m:sSub>
                      <m:r>
                        <a:rPr lang="en-US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⟨"/>
                              <m:endChr m:val="⟩"/>
                              <m:ctrlPr>
                                <a:rPr lang="en-US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l-GR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Χ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BG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US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min</m:t>
                          </m:r>
                        </m:sub>
                      </m:sSub>
                    </m:oMath>
                  </m:oMathPara>
                </a14:m>
                <a:endParaRPr lang="sv-SE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8354" y="724063"/>
                <a:ext cx="2548005" cy="395045"/>
              </a:xfrm>
              <a:prstGeom prst="rect">
                <a:avLst/>
              </a:prstGeom>
              <a:blipFill>
                <a:blip r:embed="rId3"/>
                <a:stretch>
                  <a:fillRect b="-9231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408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20914" y="-1"/>
            <a:ext cx="11196286" cy="665371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400" dirty="0" smtClean="0"/>
              <a:t>Ongoing Work</a:t>
            </a:r>
          </a:p>
        </p:txBody>
      </p:sp>
      <p:sp>
        <p:nvSpPr>
          <p:cNvPr id="3" name="Rectangle 2"/>
          <p:cNvSpPr/>
          <p:nvPr/>
        </p:nvSpPr>
        <p:spPr>
          <a:xfrm>
            <a:off x="-68254" y="6402920"/>
            <a:ext cx="231024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 smtClean="0">
                <a:solidFill>
                  <a:srgbClr val="000000"/>
                </a:solidFill>
              </a:rPr>
              <a:t>Raptis</a:t>
            </a:r>
            <a:r>
              <a:rPr lang="en-US" sz="1100" dirty="0" smtClean="0">
                <a:solidFill>
                  <a:srgbClr val="000000"/>
                </a:solidFill>
              </a:rPr>
              <a:t>, Karlsson, et al. | </a:t>
            </a:r>
            <a:r>
              <a:rPr lang="en-US" sz="1100" dirty="0">
                <a:solidFill>
                  <a:srgbClr val="000000"/>
                </a:solidFill>
              </a:rPr>
              <a:t>Ongoing</a:t>
            </a:r>
            <a:endParaRPr lang="sv-SE" sz="11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070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Ongoing work – Approaching the shock</a:t>
            </a:r>
            <a:endParaRPr lang="sv-SE" dirty="0"/>
          </a:p>
        </p:txBody>
      </p:sp>
      <p:pic>
        <p:nvPicPr>
          <p:cNvPr id="4" name="S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0425" y="1404294"/>
            <a:ext cx="3352208" cy="467900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31858" y="6219525"/>
            <a:ext cx="4014240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dirty="0" err="1" smtClean="0">
                <a:solidFill>
                  <a:srgbClr val="000000"/>
                </a:solidFill>
              </a:rPr>
              <a:t>Palmroth</a:t>
            </a:r>
            <a:r>
              <a:rPr lang="en-US" sz="1100" dirty="0" smtClean="0">
                <a:solidFill>
                  <a:srgbClr val="000000"/>
                </a:solidFill>
              </a:rPr>
              <a:t> M., </a:t>
            </a:r>
            <a:r>
              <a:rPr lang="en-US" sz="1100" b="1" dirty="0" smtClean="0">
                <a:solidFill>
                  <a:srgbClr val="000000"/>
                </a:solidFill>
              </a:rPr>
              <a:t>Raptis S</a:t>
            </a:r>
            <a:r>
              <a:rPr lang="en-US" sz="1100" dirty="0" smtClean="0">
                <a:solidFill>
                  <a:srgbClr val="000000"/>
                </a:solidFill>
              </a:rPr>
              <a:t>., et al. (2020) | </a:t>
            </a:r>
            <a:r>
              <a:rPr lang="en-US" sz="1100" dirty="0" err="1" smtClean="0">
                <a:solidFill>
                  <a:srgbClr val="000000"/>
                </a:solidFill>
              </a:rPr>
              <a:t>Annales</a:t>
            </a:r>
            <a:r>
              <a:rPr lang="en-US" sz="1100" dirty="0" smtClean="0">
                <a:solidFill>
                  <a:srgbClr val="000000"/>
                </a:solidFill>
              </a:rPr>
              <a:t> (under review)</a:t>
            </a:r>
          </a:p>
          <a:p>
            <a:r>
              <a:rPr lang="en-US" sz="1100" dirty="0" err="1">
                <a:solidFill>
                  <a:srgbClr val="000000"/>
                </a:solidFill>
              </a:rPr>
              <a:t>Palmroth</a:t>
            </a:r>
            <a:r>
              <a:rPr lang="en-US" sz="1100" dirty="0">
                <a:solidFill>
                  <a:srgbClr val="000000"/>
                </a:solidFill>
              </a:rPr>
              <a:t> </a:t>
            </a:r>
            <a:r>
              <a:rPr lang="en-US" sz="1100" dirty="0" smtClean="0">
                <a:solidFill>
                  <a:srgbClr val="000000"/>
                </a:solidFill>
              </a:rPr>
              <a:t>M., </a:t>
            </a:r>
            <a:r>
              <a:rPr lang="en-US" sz="1100" dirty="0">
                <a:solidFill>
                  <a:srgbClr val="000000"/>
                </a:solidFill>
              </a:rPr>
              <a:t>et al. (</a:t>
            </a:r>
            <a:r>
              <a:rPr lang="en-US" sz="1100" dirty="0" smtClean="0">
                <a:solidFill>
                  <a:srgbClr val="000000"/>
                </a:solidFill>
              </a:rPr>
              <a:t>2018) </a:t>
            </a:r>
            <a:r>
              <a:rPr lang="en-US" sz="1100" dirty="0">
                <a:solidFill>
                  <a:srgbClr val="000000"/>
                </a:solidFill>
              </a:rPr>
              <a:t>| </a:t>
            </a:r>
            <a:r>
              <a:rPr lang="en-US" sz="1100" dirty="0" err="1" smtClean="0">
                <a:solidFill>
                  <a:srgbClr val="000000"/>
                </a:solidFill>
              </a:rPr>
              <a:t>Annales</a:t>
            </a:r>
            <a:endParaRPr lang="el-GR" sz="1100" dirty="0">
              <a:solidFill>
                <a:srgbClr val="000000"/>
              </a:solidFill>
            </a:endParaRPr>
          </a:p>
          <a:p>
            <a:pPr lvl="0"/>
            <a:endParaRPr lang="el-GR" sz="1100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589" y="1404294"/>
            <a:ext cx="7454551" cy="466143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120290" y="6388802"/>
            <a:ext cx="380585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>
                <a:solidFill>
                  <a:srgbClr val="000000"/>
                </a:solidFill>
              </a:rPr>
              <a:t>Raptis S</a:t>
            </a:r>
            <a:r>
              <a:rPr lang="en-US" sz="1100" dirty="0">
                <a:solidFill>
                  <a:srgbClr val="000000"/>
                </a:solidFill>
              </a:rPr>
              <a:t>., </a:t>
            </a:r>
            <a:r>
              <a:rPr lang="en-US" sz="1100" dirty="0" err="1">
                <a:solidFill>
                  <a:srgbClr val="000000"/>
                </a:solidFill>
              </a:rPr>
              <a:t>Aminalragia-Giamini</a:t>
            </a:r>
            <a:r>
              <a:rPr lang="en-US" sz="1100" dirty="0">
                <a:solidFill>
                  <a:srgbClr val="000000"/>
                </a:solidFill>
              </a:rPr>
              <a:t> S., et al. (2020) | Frontiers</a:t>
            </a:r>
          </a:p>
        </p:txBody>
      </p:sp>
    </p:spTree>
    <p:extLst>
      <p:ext uri="{BB962C8B-B14F-4D97-AF65-F5344CB8AC3E}">
        <p14:creationId xmlns:p14="http://schemas.microsoft.com/office/powerpoint/2010/main" val="1075547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Close to the bow shock jet</a:t>
            </a:r>
            <a:endParaRPr lang="sv-SE" dirty="0"/>
          </a:p>
        </p:txBody>
      </p:sp>
      <p:sp>
        <p:nvSpPr>
          <p:cNvPr id="4" name="Rectangle 3"/>
          <p:cNvSpPr/>
          <p:nvPr/>
        </p:nvSpPr>
        <p:spPr>
          <a:xfrm>
            <a:off x="-59209" y="6383497"/>
            <a:ext cx="231024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 smtClean="0">
                <a:solidFill>
                  <a:srgbClr val="000000"/>
                </a:solidFill>
              </a:rPr>
              <a:t>Raptis</a:t>
            </a:r>
            <a:r>
              <a:rPr lang="en-US" sz="1100" dirty="0" smtClean="0">
                <a:solidFill>
                  <a:srgbClr val="000000"/>
                </a:solidFill>
              </a:rPr>
              <a:t>, Karlsson, et al. | </a:t>
            </a:r>
            <a:r>
              <a:rPr lang="en-US" sz="1100" dirty="0">
                <a:solidFill>
                  <a:srgbClr val="000000"/>
                </a:solidFill>
              </a:rPr>
              <a:t>Ongoing</a:t>
            </a:r>
            <a:endParaRPr lang="sv-SE" sz="1100" dirty="0">
              <a:solidFill>
                <a:srgbClr val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954" y="789089"/>
            <a:ext cx="7580092" cy="573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31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Updated database of jets</a:t>
            </a:r>
            <a:endParaRPr lang="sv-SE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076950" y="762456"/>
            <a:ext cx="37089" cy="5864293"/>
          </a:xfrm>
          <a:prstGeom prst="line">
            <a:avLst/>
          </a:prstGeom>
          <a:ln w="19050">
            <a:solidFill>
              <a:srgbClr val="0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ontent Placeholder 1"/>
          <p:cNvSpPr txBox="1">
            <a:spLocks/>
          </p:cNvSpPr>
          <p:nvPr/>
        </p:nvSpPr>
        <p:spPr>
          <a:xfrm>
            <a:off x="0" y="812775"/>
            <a:ext cx="6115050" cy="5790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Char char="•"/>
              <a:defRPr lang="en-US" sz="2400" kern="1200" baseline="0" dirty="0" smtClean="0">
                <a:solidFill>
                  <a:srgbClr val="000000"/>
                </a:solidFill>
                <a:latin typeface="Arial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lang="en-US" sz="2400" kern="1200" baseline="0" dirty="0" smtClean="0">
                <a:solidFill>
                  <a:srgbClr val="000000"/>
                </a:solidFill>
                <a:latin typeface="Arial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lang="en-US" sz="2000" kern="1200" baseline="0" dirty="0" smtClean="0">
                <a:solidFill>
                  <a:srgbClr val="000000"/>
                </a:solidFill>
                <a:latin typeface="Arial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lang="en-US" sz="1800" kern="1200" baseline="0" dirty="0" smtClean="0">
                <a:solidFill>
                  <a:srgbClr val="000000"/>
                </a:solidFill>
                <a:latin typeface="Arial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lang="nl-NL" sz="1800" kern="1200" baseline="0" dirty="0">
                <a:solidFill>
                  <a:srgbClr val="000000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endParaRPr lang="en-US" u="sng" dirty="0" smtClean="0"/>
          </a:p>
          <a:p>
            <a:pPr marL="0" indent="0" algn="ctr">
              <a:buFont typeface="Arial"/>
              <a:buNone/>
            </a:pPr>
            <a:r>
              <a:rPr lang="en-US" u="sng" dirty="0" smtClean="0"/>
              <a:t>Initial</a:t>
            </a:r>
            <a:r>
              <a:rPr lang="en-US" dirty="0" smtClean="0"/>
              <a:t>: N = 8499</a:t>
            </a:r>
            <a:endParaRPr lang="sv-SE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15792" y="812775"/>
            <a:ext cx="6076950" cy="5790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/>
              <a:buChar char="•"/>
              <a:defRPr lang="en-US" sz="2400" kern="1200" baseline="0" dirty="0" smtClean="0">
                <a:solidFill>
                  <a:srgbClr val="000000"/>
                </a:solidFill>
                <a:latin typeface="Arial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lang="en-US" sz="2400" kern="1200" baseline="0" dirty="0" smtClean="0">
                <a:solidFill>
                  <a:srgbClr val="000000"/>
                </a:solidFill>
                <a:latin typeface="Arial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lang="en-US" sz="2000" kern="1200" baseline="0" dirty="0" smtClean="0">
                <a:solidFill>
                  <a:srgbClr val="000000"/>
                </a:solidFill>
                <a:latin typeface="Arial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lang="en-US" sz="1800" kern="1200" baseline="0" dirty="0" smtClean="0">
                <a:solidFill>
                  <a:srgbClr val="000000"/>
                </a:solidFill>
                <a:latin typeface="Arial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Char char="•"/>
              <a:defRPr lang="nl-NL" sz="1800" kern="1200" baseline="0" dirty="0">
                <a:solidFill>
                  <a:srgbClr val="000000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u="sng" dirty="0" smtClean="0"/>
          </a:p>
          <a:p>
            <a:pPr marL="0" indent="0" algn="ctr">
              <a:buNone/>
            </a:pPr>
            <a:r>
              <a:rPr lang="en-US" u="sng" dirty="0" smtClean="0"/>
              <a:t>Updated</a:t>
            </a:r>
            <a:r>
              <a:rPr lang="en-US" dirty="0" smtClean="0"/>
              <a:t>: N </a:t>
            </a:r>
            <a:r>
              <a:rPr lang="en-US" dirty="0"/>
              <a:t>= </a:t>
            </a:r>
            <a:r>
              <a:rPr lang="en-US" dirty="0" smtClean="0"/>
              <a:t>9196</a:t>
            </a:r>
            <a:endParaRPr lang="sv-SE" dirty="0"/>
          </a:p>
          <a:p>
            <a:pPr marL="0" indent="0" algn="ctr">
              <a:buNone/>
            </a:pPr>
            <a:endParaRPr lang="sv-S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24" y="1746250"/>
            <a:ext cx="5403624" cy="364658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178937" y="5320158"/>
            <a:ext cx="174919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500" dirty="0">
                <a:solidFill>
                  <a:srgbClr val="000000"/>
                </a:solidFill>
              </a:rPr>
              <a:t>09/2015 - 04/2019</a:t>
            </a:r>
          </a:p>
        </p:txBody>
      </p:sp>
      <p:sp>
        <p:nvSpPr>
          <p:cNvPr id="6" name="Rectangle 5"/>
          <p:cNvSpPr/>
          <p:nvPr/>
        </p:nvSpPr>
        <p:spPr>
          <a:xfrm>
            <a:off x="8360620" y="5391720"/>
            <a:ext cx="1587294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 smtClean="0">
                <a:solidFill>
                  <a:srgbClr val="000000"/>
                </a:solidFill>
              </a:rPr>
              <a:t>9/2015 - </a:t>
            </a:r>
            <a:r>
              <a:rPr lang="en-US" sz="1500" dirty="0" smtClean="0">
                <a:solidFill>
                  <a:srgbClr val="FF0000"/>
                </a:solidFill>
              </a:rPr>
              <a:t>9/2020</a:t>
            </a:r>
            <a:endParaRPr lang="sv-SE" sz="1500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48741" y="6073041"/>
            <a:ext cx="414968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100" b="1" dirty="0" smtClean="0">
                <a:solidFill>
                  <a:srgbClr val="000000"/>
                </a:solidFill>
              </a:rPr>
              <a:t>Raptis S.</a:t>
            </a:r>
            <a:r>
              <a:rPr lang="en-US" sz="1100" dirty="0" smtClean="0">
                <a:solidFill>
                  <a:srgbClr val="000000"/>
                </a:solidFill>
              </a:rPr>
              <a:t>, Karlsson T., </a:t>
            </a:r>
            <a:r>
              <a:rPr lang="en-US" sz="1100" dirty="0">
                <a:solidFill>
                  <a:srgbClr val="000000"/>
                </a:solidFill>
              </a:rPr>
              <a:t>et al. (2020) | </a:t>
            </a:r>
            <a:r>
              <a:rPr lang="en-US" sz="1100" dirty="0" smtClean="0">
                <a:solidFill>
                  <a:srgbClr val="000000"/>
                </a:solidFill>
              </a:rPr>
              <a:t>JGR</a:t>
            </a:r>
            <a:endParaRPr lang="el-GR" sz="1100" dirty="0" smtClean="0">
              <a:solidFill>
                <a:srgbClr val="000000"/>
              </a:solidFill>
            </a:endParaRPr>
          </a:p>
          <a:p>
            <a:pPr lvl="0"/>
            <a:r>
              <a:rPr lang="en-US" sz="1100" b="1" dirty="0" smtClean="0">
                <a:solidFill>
                  <a:srgbClr val="000000"/>
                </a:solidFill>
              </a:rPr>
              <a:t>Raptis S</a:t>
            </a:r>
            <a:r>
              <a:rPr lang="en-US" sz="1100" dirty="0">
                <a:solidFill>
                  <a:srgbClr val="000000"/>
                </a:solidFill>
              </a:rPr>
              <a:t>., </a:t>
            </a:r>
            <a:r>
              <a:rPr lang="en-US" sz="1100" dirty="0" err="1">
                <a:solidFill>
                  <a:srgbClr val="000000"/>
                </a:solidFill>
              </a:rPr>
              <a:t>Aminalragia-Giamini</a:t>
            </a:r>
            <a:r>
              <a:rPr lang="en-US" sz="1100" dirty="0">
                <a:solidFill>
                  <a:srgbClr val="000000"/>
                </a:solidFill>
              </a:rPr>
              <a:t> </a:t>
            </a:r>
            <a:r>
              <a:rPr lang="en-US" sz="1100" dirty="0" smtClean="0">
                <a:solidFill>
                  <a:srgbClr val="000000"/>
                </a:solidFill>
              </a:rPr>
              <a:t>S., et al. (2020) | Frontiers</a:t>
            </a:r>
          </a:p>
          <a:p>
            <a:pPr lvl="0"/>
            <a:r>
              <a:rPr lang="en-US" sz="1100" dirty="0" err="1" smtClean="0">
                <a:solidFill>
                  <a:srgbClr val="000000"/>
                </a:solidFill>
              </a:rPr>
              <a:t>Palmroth</a:t>
            </a:r>
            <a:r>
              <a:rPr lang="en-US" sz="1100" dirty="0" smtClean="0">
                <a:solidFill>
                  <a:srgbClr val="000000"/>
                </a:solidFill>
              </a:rPr>
              <a:t> M., </a:t>
            </a:r>
            <a:r>
              <a:rPr lang="en-US" sz="1100" b="1" dirty="0" smtClean="0">
                <a:solidFill>
                  <a:srgbClr val="000000"/>
                </a:solidFill>
              </a:rPr>
              <a:t>Raptis S</a:t>
            </a:r>
            <a:r>
              <a:rPr lang="en-US" sz="1100" dirty="0" smtClean="0">
                <a:solidFill>
                  <a:srgbClr val="000000"/>
                </a:solidFill>
              </a:rPr>
              <a:t>., et al. (2020) | </a:t>
            </a:r>
            <a:r>
              <a:rPr lang="en-US" sz="1100" dirty="0" err="1" smtClean="0">
                <a:solidFill>
                  <a:srgbClr val="000000"/>
                </a:solidFill>
              </a:rPr>
              <a:t>Annales</a:t>
            </a:r>
            <a:r>
              <a:rPr lang="en-US" sz="1100" dirty="0" smtClean="0">
                <a:solidFill>
                  <a:srgbClr val="000000"/>
                </a:solidFill>
              </a:rPr>
              <a:t> (under review)</a:t>
            </a:r>
            <a:endParaRPr lang="el-GR" sz="1100" dirty="0">
              <a:solidFill>
                <a:srgbClr val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163791" y="6383497"/>
            <a:ext cx="231024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 smtClean="0">
                <a:solidFill>
                  <a:srgbClr val="000000"/>
                </a:solidFill>
              </a:rPr>
              <a:t>Raptis</a:t>
            </a:r>
            <a:r>
              <a:rPr lang="en-US" sz="1100" dirty="0" smtClean="0">
                <a:solidFill>
                  <a:srgbClr val="000000"/>
                </a:solidFill>
              </a:rPr>
              <a:t>, Karlsson, et al. | </a:t>
            </a:r>
            <a:r>
              <a:rPr lang="en-US" sz="1100" dirty="0">
                <a:solidFill>
                  <a:srgbClr val="000000"/>
                </a:solidFill>
              </a:rPr>
              <a:t>Ongoing</a:t>
            </a:r>
            <a:endParaRPr lang="sv-SE" sz="1100" dirty="0">
              <a:solidFill>
                <a:srgbClr val="000000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960" y="1833285"/>
            <a:ext cx="5526338" cy="3648456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908050" y="4699000"/>
            <a:ext cx="4019550" cy="2286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6" name="Rectangle 15"/>
          <p:cNvSpPr/>
          <p:nvPr/>
        </p:nvSpPr>
        <p:spPr>
          <a:xfrm>
            <a:off x="6855544" y="4723108"/>
            <a:ext cx="4019550" cy="2286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8" name="Straight Arrow Connector 17"/>
          <p:cNvCxnSpPr>
            <a:stCxn id="15" idx="3"/>
          </p:cNvCxnSpPr>
          <p:nvPr/>
        </p:nvCxnSpPr>
        <p:spPr>
          <a:xfrm>
            <a:off x="4927600" y="4813300"/>
            <a:ext cx="1927944" cy="24108"/>
          </a:xfrm>
          <a:prstGeom prst="straightConnector1">
            <a:avLst/>
          </a:prstGeom>
          <a:ln>
            <a:solidFill>
              <a:srgbClr val="FF3B3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023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  <p:bldP spid="15" grpId="0" animBg="1"/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Ongoing Results</a:t>
            </a:r>
            <a:endParaRPr lang="sv-SE" dirty="0"/>
          </a:p>
        </p:txBody>
      </p:sp>
      <p:sp>
        <p:nvSpPr>
          <p:cNvPr id="4" name="Rectangle 3"/>
          <p:cNvSpPr/>
          <p:nvPr/>
        </p:nvSpPr>
        <p:spPr>
          <a:xfrm>
            <a:off x="-59209" y="6383497"/>
            <a:ext cx="231024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b="1" dirty="0" smtClean="0">
                <a:solidFill>
                  <a:srgbClr val="000000"/>
                </a:solidFill>
              </a:rPr>
              <a:t>Raptis</a:t>
            </a:r>
            <a:r>
              <a:rPr lang="en-US" sz="1100" dirty="0" smtClean="0">
                <a:solidFill>
                  <a:srgbClr val="000000"/>
                </a:solidFill>
              </a:rPr>
              <a:t>, Karlsson, et al. | </a:t>
            </a:r>
            <a:r>
              <a:rPr lang="en-US" sz="1100" dirty="0">
                <a:solidFill>
                  <a:srgbClr val="000000"/>
                </a:solidFill>
              </a:rPr>
              <a:t>Ongoing</a:t>
            </a:r>
            <a:endParaRPr lang="sv-SE" sz="1100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75" y="1709262"/>
            <a:ext cx="4918080" cy="82422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399865" y="1388990"/>
                <a:ext cx="163538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2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95% </m:t>
                    </m:r>
                    <m:r>
                      <m:rPr>
                        <m:sty m:val="p"/>
                      </m:rPr>
                      <a:rPr lang="en-US" sz="12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CI</m:t>
                    </m:r>
                    <m:r>
                      <a:rPr lang="en-US" sz="12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:[−0.81 , −0.6</m:t>
                    </m:r>
                  </m:oMath>
                </a14:m>
                <a:r>
                  <a:rPr lang="sv-SE" sz="1200" dirty="0" smtClean="0">
                    <a:solidFill>
                      <a:srgbClr val="000000"/>
                    </a:solidFill>
                  </a:rPr>
                  <a:t>]</a:t>
                </a:r>
                <a:endParaRPr lang="sv-SE" sz="12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9865" y="1388990"/>
                <a:ext cx="1635384" cy="276999"/>
              </a:xfrm>
              <a:prstGeom prst="rect">
                <a:avLst/>
              </a:prstGeom>
              <a:blipFill>
                <a:blip r:embed="rId3"/>
                <a:stretch>
                  <a:fillRect t="-4444" b="-15556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ight Brace 6"/>
          <p:cNvSpPr/>
          <p:nvPr/>
        </p:nvSpPr>
        <p:spPr>
          <a:xfrm rot="16200000">
            <a:off x="1944362" y="1507722"/>
            <a:ext cx="127799" cy="403077"/>
          </a:xfrm>
          <a:prstGeom prst="rightBrace">
            <a:avLst>
              <a:gd name="adj1" fmla="val 30954"/>
              <a:gd name="adj2" fmla="val 50000"/>
            </a:avLst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rgbClr val="0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320" y="1710530"/>
            <a:ext cx="4910510" cy="82296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9388074" y="1388990"/>
                <a:ext cx="149271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2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95% </m:t>
                    </m:r>
                    <m:r>
                      <m:rPr>
                        <m:sty m:val="p"/>
                      </m:rPr>
                      <a:rPr lang="en-US" sz="12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CI</m:t>
                    </m:r>
                    <m:r>
                      <a:rPr lang="en-US" sz="1200" b="0" i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:[0.27 , 0.62</m:t>
                    </m:r>
                  </m:oMath>
                </a14:m>
                <a:r>
                  <a:rPr lang="sv-SE" sz="1200" dirty="0" smtClean="0">
                    <a:solidFill>
                      <a:srgbClr val="000000"/>
                    </a:solidFill>
                  </a:rPr>
                  <a:t>]</a:t>
                </a:r>
                <a:endParaRPr lang="sv-SE" sz="12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8074" y="1388990"/>
                <a:ext cx="1492716" cy="276999"/>
              </a:xfrm>
              <a:prstGeom prst="rect">
                <a:avLst/>
              </a:prstGeom>
              <a:blipFill>
                <a:blip r:embed="rId6"/>
                <a:stretch>
                  <a:fillRect t="-4444" b="-15556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ight Brace 10"/>
          <p:cNvSpPr/>
          <p:nvPr/>
        </p:nvSpPr>
        <p:spPr>
          <a:xfrm rot="16200000">
            <a:off x="9917289" y="1388554"/>
            <a:ext cx="127800" cy="637847"/>
          </a:xfrm>
          <a:prstGeom prst="rightBrace">
            <a:avLst>
              <a:gd name="adj1" fmla="val 30954"/>
              <a:gd name="adj2" fmla="val 50000"/>
            </a:avLst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rgbClr val="000000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6080349" y="1299868"/>
            <a:ext cx="33690" cy="5326881"/>
          </a:xfrm>
          <a:prstGeom prst="line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09550" y="1388990"/>
            <a:ext cx="11856720" cy="0"/>
          </a:xfrm>
          <a:prstGeom prst="line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612493" y="907842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Ripples</a:t>
            </a:r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624829" y="925962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SLAMS</a:t>
            </a:r>
            <a:endParaRPr lang="sv-SE" dirty="0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5623886" y="855373"/>
                <a:ext cx="9949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=90 </m:t>
                      </m:r>
                    </m:oMath>
                  </m:oMathPara>
                </a14:m>
                <a:endParaRPr lang="sv-SE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3886" y="855373"/>
                <a:ext cx="994951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746" y="2603650"/>
            <a:ext cx="4773177" cy="3744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95" y="2603649"/>
            <a:ext cx="4850902" cy="37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25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Good indication that </a:t>
            </a:r>
            <a:r>
              <a:rPr lang="en-US" dirty="0" smtClean="0">
                <a:solidFill>
                  <a:srgbClr val="FF0000"/>
                </a:solidFill>
              </a:rPr>
              <a:t>existent mechanism are at least </a:t>
            </a:r>
            <a:r>
              <a:rPr lang="en-US" smtClean="0">
                <a:solidFill>
                  <a:srgbClr val="FF0000"/>
                </a:solidFill>
              </a:rPr>
              <a:t>partially              responsible </a:t>
            </a:r>
            <a:r>
              <a:rPr lang="en-US" smtClean="0"/>
              <a:t>for </a:t>
            </a:r>
            <a:r>
              <a:rPr lang="en-US" dirty="0" smtClean="0"/>
              <a:t>what we see.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u="sng" dirty="0" smtClean="0"/>
              <a:t>Quite a few things to be done:</a:t>
            </a:r>
          </a:p>
          <a:p>
            <a:pPr lvl="1"/>
            <a:r>
              <a:rPr lang="en-US" dirty="0" smtClean="0"/>
              <a:t>See </a:t>
            </a:r>
            <a:r>
              <a:rPr lang="en-US" dirty="0" smtClean="0">
                <a:solidFill>
                  <a:srgbClr val="FF3B3B"/>
                </a:solidFill>
              </a:rPr>
              <a:t>class specific correlations</a:t>
            </a:r>
            <a:r>
              <a:rPr lang="en-US" dirty="0" smtClean="0"/>
              <a:t> close to the bow shock.</a:t>
            </a:r>
          </a:p>
          <a:p>
            <a:pPr lvl="1"/>
            <a:r>
              <a:rPr lang="en-US" dirty="0" smtClean="0"/>
              <a:t>Check</a:t>
            </a:r>
            <a:r>
              <a:rPr lang="en-US" dirty="0" smtClean="0">
                <a:solidFill>
                  <a:srgbClr val="FF0000"/>
                </a:solidFill>
              </a:rPr>
              <a:t> other tools </a:t>
            </a:r>
            <a:r>
              <a:rPr lang="en-US" dirty="0" smtClean="0"/>
              <a:t>of connecting mechanisms (time series analysis, mutual information, prediction power scores, machine learning etc.) </a:t>
            </a:r>
            <a:endParaRPr lang="en-US" dirty="0"/>
          </a:p>
          <a:p>
            <a:pPr lvl="1"/>
            <a:r>
              <a:rPr lang="en-US" dirty="0" smtClean="0"/>
              <a:t>Search for </a:t>
            </a:r>
            <a:r>
              <a:rPr lang="en-US" dirty="0" smtClean="0">
                <a:solidFill>
                  <a:srgbClr val="FF0000"/>
                </a:solidFill>
              </a:rPr>
              <a:t>other generation mechanisms </a:t>
            </a:r>
            <a:r>
              <a:rPr lang="en-US" dirty="0" smtClean="0"/>
              <a:t>(e.g. reconnection</a:t>
            </a:r>
            <a:r>
              <a:rPr lang="en-US" dirty="0"/>
              <a:t> </a:t>
            </a:r>
            <a:r>
              <a:rPr lang="en-US" dirty="0" err="1" smtClean="0"/>
              <a:t>Preisser</a:t>
            </a:r>
            <a:r>
              <a:rPr lang="en-US" dirty="0" smtClean="0"/>
              <a:t> et. al. </a:t>
            </a:r>
            <a:r>
              <a:rPr lang="en-US" dirty="0"/>
              <a:t>2020 | </a:t>
            </a:r>
            <a:r>
              <a:rPr lang="en-US" dirty="0" err="1" smtClean="0"/>
              <a:t>ApJL</a:t>
            </a:r>
            <a:r>
              <a:rPr lang="en-US" dirty="0" smtClean="0"/>
              <a:t>).</a:t>
            </a:r>
          </a:p>
          <a:p>
            <a:pPr lvl="1"/>
            <a:r>
              <a:rPr lang="en-US" dirty="0" smtClean="0"/>
              <a:t>Inspect for </a:t>
            </a:r>
            <a:r>
              <a:rPr lang="en-US" dirty="0" smtClean="0">
                <a:solidFill>
                  <a:srgbClr val="FF3B3B"/>
                </a:solidFill>
              </a:rPr>
              <a:t>statistical artifacts </a:t>
            </a:r>
            <a:r>
              <a:rPr lang="en-US" dirty="0" smtClean="0"/>
              <a:t>(e.g. </a:t>
            </a:r>
            <a:r>
              <a:rPr lang="en-US" dirty="0"/>
              <a:t>p</a:t>
            </a:r>
            <a:r>
              <a:rPr lang="en-US" dirty="0" smtClean="0"/>
              <a:t>artial shock crossings)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Excited results in the upcoming months!</a:t>
            </a:r>
            <a:endParaRPr lang="el-GR" dirty="0" smtClean="0"/>
          </a:p>
          <a:p>
            <a:endParaRPr lang="el-GR" dirty="0"/>
          </a:p>
          <a:p>
            <a:pPr marL="0" indent="0">
              <a:buNone/>
            </a:pPr>
            <a:endParaRPr lang="el-GR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Summary &amp; Conclusion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63291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 – Magnetosheath Jets</a:t>
            </a:r>
            <a:endParaRPr lang="sv-SE" dirty="0"/>
          </a:p>
        </p:txBody>
      </p:sp>
      <p:pic>
        <p:nvPicPr>
          <p:cNvPr id="7" name="Picture 2" descr="https://media.springernature.com/original/springer-static/image/art%3A10.1007%2Fs11214-018-0516-3/MediaObjects/11214_2018_516_Fig1_HTM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087" y="1042702"/>
            <a:ext cx="5907024" cy="508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-55581" y="6393025"/>
            <a:ext cx="41525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>
                <a:solidFill>
                  <a:srgbClr val="000000"/>
                </a:solidFill>
              </a:rPr>
              <a:t>Plaschke</a:t>
            </a:r>
            <a:r>
              <a:rPr lang="en-US" sz="1100" dirty="0" smtClean="0">
                <a:solidFill>
                  <a:srgbClr val="000000"/>
                </a:solidFill>
              </a:rPr>
              <a:t> F. et al. (2018); sketch by H. </a:t>
            </a:r>
            <a:r>
              <a:rPr lang="en-US" sz="1100" dirty="0" err="1" smtClean="0">
                <a:solidFill>
                  <a:srgbClr val="000000"/>
                </a:solidFill>
              </a:rPr>
              <a:t>Hietala</a:t>
            </a:r>
            <a:r>
              <a:rPr lang="en-US" sz="1100" dirty="0">
                <a:solidFill>
                  <a:srgbClr val="000000"/>
                </a:solidFill>
              </a:rPr>
              <a:t> </a:t>
            </a:r>
            <a:r>
              <a:rPr lang="en-US" sz="1100" dirty="0" smtClean="0">
                <a:solidFill>
                  <a:srgbClr val="000000"/>
                </a:solidFill>
              </a:rPr>
              <a:t>| Space </a:t>
            </a:r>
            <a:r>
              <a:rPr lang="en-US" sz="1100" dirty="0">
                <a:solidFill>
                  <a:srgbClr val="000000"/>
                </a:solidFill>
              </a:rPr>
              <a:t>Sci. Rev </a:t>
            </a:r>
            <a:endParaRPr lang="sv-SE" sz="11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116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787910"/>
          </a:xfrm>
        </p:spPr>
        <p:txBody>
          <a:bodyPr/>
          <a:lstStyle/>
          <a:p>
            <a:pPr algn="ctr"/>
            <a:r>
              <a:rPr lang="en-US" dirty="0" smtClean="0"/>
              <a:t>Motivation – Main Subcategories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766560" y="1147346"/>
            <a:ext cx="5218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”Found ~9 times more often behind the </a:t>
            </a:r>
            <a:r>
              <a:rPr lang="en-US" dirty="0" err="1" smtClean="0">
                <a:solidFill>
                  <a:srgbClr val="000000"/>
                </a:solidFill>
              </a:rPr>
              <a:t>Qpar</a:t>
            </a:r>
            <a:r>
              <a:rPr lang="en-US" dirty="0" smtClean="0">
                <a:solidFill>
                  <a:srgbClr val="000000"/>
                </a:solidFill>
              </a:rPr>
              <a:t> bow shock”</a:t>
            </a:r>
            <a:endParaRPr lang="en-US" dirty="0">
              <a:solidFill>
                <a:srgbClr val="000000"/>
              </a:solidFill>
              <a:sym typeface="Wingdings" panose="05000000000000000000" pitchFamily="2" charset="2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96" y="1470511"/>
            <a:ext cx="6090194" cy="46895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Rectangle 9"/>
          <p:cNvSpPr/>
          <p:nvPr/>
        </p:nvSpPr>
        <p:spPr>
          <a:xfrm>
            <a:off x="3656676" y="3538804"/>
            <a:ext cx="1391920" cy="1363405"/>
          </a:xfrm>
          <a:prstGeom prst="rect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Rectangle 10"/>
          <p:cNvSpPr/>
          <p:nvPr/>
        </p:nvSpPr>
        <p:spPr>
          <a:xfrm>
            <a:off x="435956" y="3009501"/>
            <a:ext cx="1391920" cy="136340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7" name="Table 4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64311987"/>
                  </p:ext>
                </p:extLst>
              </p:nvPr>
            </p:nvGraphicFramePr>
            <p:xfrm>
              <a:off x="7863106" y="1787897"/>
              <a:ext cx="2523066" cy="523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261533">
                      <a:extLst>
                        <a:ext uri="{9D8B030D-6E8A-4147-A177-3AD203B41FA5}">
                          <a16:colId xmlns:a16="http://schemas.microsoft.com/office/drawing/2014/main" val="3382842053"/>
                        </a:ext>
                      </a:extLst>
                    </a:gridCol>
                    <a:gridCol w="1261533">
                      <a:extLst>
                        <a:ext uri="{9D8B030D-6E8A-4147-A177-3AD203B41FA5}">
                          <a16:colId xmlns:a16="http://schemas.microsoft.com/office/drawing/2014/main" val="3350222770"/>
                        </a:ext>
                      </a:extLst>
                    </a:gridCol>
                  </a:tblGrid>
                  <a:tr h="5232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𝑸</m:t>
                                    </m:r>
                                  </m:e>
                                  <m:sub>
                                    <m:r>
                                      <a:rPr lang="en-US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𝒑𝒂𝒓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sv-SE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𝑸</m:t>
                                    </m:r>
                                  </m:e>
                                  <m:sub>
                                    <m:r>
                                      <a:rPr lang="en-US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𝒑𝒆𝒓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sv-SE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2319258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7" name="Table 4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64311987"/>
                  </p:ext>
                </p:extLst>
              </p:nvPr>
            </p:nvGraphicFramePr>
            <p:xfrm>
              <a:off x="7863106" y="1787897"/>
              <a:ext cx="2523066" cy="523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261533">
                      <a:extLst>
                        <a:ext uri="{9D8B030D-6E8A-4147-A177-3AD203B41FA5}">
                          <a16:colId xmlns:a16="http://schemas.microsoft.com/office/drawing/2014/main" val="3382842053"/>
                        </a:ext>
                      </a:extLst>
                    </a:gridCol>
                    <a:gridCol w="1261533">
                      <a:extLst>
                        <a:ext uri="{9D8B030D-6E8A-4147-A177-3AD203B41FA5}">
                          <a16:colId xmlns:a16="http://schemas.microsoft.com/office/drawing/2014/main" val="3350222770"/>
                        </a:ext>
                      </a:extLst>
                    </a:gridCol>
                  </a:tblGrid>
                  <a:tr h="523240">
                    <a:tc>
                      <a:txBody>
                        <a:bodyPr/>
                        <a:lstStyle/>
                        <a:p>
                          <a:endParaRPr lang="sv-SE"/>
                        </a:p>
                      </a:txBody>
                      <a:tcPr>
                        <a:blipFill>
                          <a:blip r:embed="rId4"/>
                          <a:stretch>
                            <a:fillRect l="-481" t="-1149" r="-100481" b="-22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sv-SE"/>
                        </a:p>
                      </a:txBody>
                      <a:tcPr>
                        <a:blipFill>
                          <a:blip r:embed="rId4"/>
                          <a:stretch>
                            <a:fillRect l="-100966" t="-1149" r="-966" b="-229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2319258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9" name="Rectangle 48"/>
          <p:cNvSpPr/>
          <p:nvPr/>
        </p:nvSpPr>
        <p:spPr>
          <a:xfrm>
            <a:off x="7955390" y="1847741"/>
            <a:ext cx="1069765" cy="368300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0" name="Rectangle 49"/>
          <p:cNvSpPr/>
          <p:nvPr/>
        </p:nvSpPr>
        <p:spPr>
          <a:xfrm>
            <a:off x="9220522" y="1847579"/>
            <a:ext cx="1069765" cy="3683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080026" y="3380000"/>
            <a:ext cx="530087" cy="48591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899426" y="3734593"/>
            <a:ext cx="530087" cy="485913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-55581" y="6393025"/>
            <a:ext cx="44850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100" dirty="0">
                <a:solidFill>
                  <a:srgbClr val="000000"/>
                </a:solidFill>
              </a:rPr>
              <a:t>L. B. Wilson (2016) </a:t>
            </a:r>
            <a:r>
              <a:rPr lang="sv-SE" sz="1100" dirty="0" smtClean="0">
                <a:solidFill>
                  <a:srgbClr val="000000"/>
                </a:solidFill>
              </a:rPr>
              <a:t>| </a:t>
            </a:r>
            <a:r>
              <a:rPr lang="sv-SE" sz="1100" dirty="0" err="1" smtClean="0">
                <a:solidFill>
                  <a:srgbClr val="000000"/>
                </a:solidFill>
              </a:rPr>
              <a:t>Geophysical</a:t>
            </a:r>
            <a:r>
              <a:rPr lang="sv-SE" sz="1100" dirty="0" smtClean="0">
                <a:solidFill>
                  <a:srgbClr val="000000"/>
                </a:solidFill>
              </a:rPr>
              <a:t> </a:t>
            </a:r>
            <a:r>
              <a:rPr lang="sv-SE" sz="1100" dirty="0" err="1">
                <a:solidFill>
                  <a:srgbClr val="000000"/>
                </a:solidFill>
              </a:rPr>
              <a:t>Monograph</a:t>
            </a:r>
            <a:r>
              <a:rPr lang="sv-SE" sz="1100" dirty="0">
                <a:solidFill>
                  <a:srgbClr val="000000"/>
                </a:solidFill>
              </a:rPr>
              <a:t> Series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440" y="2434228"/>
            <a:ext cx="3163813" cy="4018536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9782069" y="6383575"/>
            <a:ext cx="220284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dirty="0" err="1" smtClean="0">
                <a:solidFill>
                  <a:srgbClr val="000000"/>
                </a:solidFill>
              </a:rPr>
              <a:t>Vuorinen</a:t>
            </a:r>
            <a:r>
              <a:rPr lang="en-US" sz="1100" dirty="0" smtClean="0">
                <a:solidFill>
                  <a:srgbClr val="000000"/>
                </a:solidFill>
              </a:rPr>
              <a:t>, et al. (2019) | </a:t>
            </a:r>
            <a:r>
              <a:rPr lang="en-US" sz="1100" dirty="0" err="1" smtClean="0">
                <a:solidFill>
                  <a:srgbClr val="000000"/>
                </a:solidFill>
              </a:rPr>
              <a:t>Annales</a:t>
            </a:r>
            <a:endParaRPr lang="sv-SE" sz="11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28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49" grpId="0" animBg="1"/>
      <p:bldP spid="49" grpId="1" animBg="1"/>
      <p:bldP spid="5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610844"/>
          </a:xfrm>
        </p:spPr>
        <p:txBody>
          <a:bodyPr/>
          <a:lstStyle/>
          <a:p>
            <a:pPr algn="ctr"/>
            <a:r>
              <a:rPr lang="en-US" dirty="0" smtClean="0"/>
              <a:t>Classification Procedure in progress</a:t>
            </a:r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321" y="817880"/>
            <a:ext cx="9088586" cy="53320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345544" y="4346679"/>
            <a:ext cx="2295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Anisotropy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345544" y="4994401"/>
            <a:ext cx="2295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Magnetic Field </a:t>
            </a:r>
          </a:p>
          <a:p>
            <a:pPr algn="ctr"/>
            <a:r>
              <a:rPr lang="en-US" sz="1600" dirty="0" err="1" smtClean="0">
                <a:solidFill>
                  <a:srgbClr val="000000"/>
                </a:solidFill>
              </a:rPr>
              <a:t>stdev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345544" y="3702703"/>
            <a:ext cx="2295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High Energy Flux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345544" y="2806809"/>
            <a:ext cx="2295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Very High Energy</a:t>
            </a:r>
          </a:p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 Flux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345544" y="2125942"/>
            <a:ext cx="2295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Cone Angle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63318" y="6232962"/>
            <a:ext cx="39880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rgbClr val="000000"/>
                </a:solidFill>
              </a:rPr>
              <a:t>Raptis</a:t>
            </a:r>
            <a:r>
              <a:rPr lang="en-US" sz="1100" dirty="0" smtClean="0">
                <a:solidFill>
                  <a:srgbClr val="000000"/>
                </a:solidFill>
              </a:rPr>
              <a:t>, Karlsson, et al. (2020) | JGR </a:t>
            </a:r>
            <a:endParaRPr lang="el-GR" sz="1100" dirty="0" smtClean="0">
              <a:solidFill>
                <a:srgbClr val="000000"/>
              </a:solidFill>
            </a:endParaRPr>
          </a:p>
          <a:p>
            <a:r>
              <a:rPr lang="en-US" sz="1100" dirty="0" smtClean="0">
                <a:solidFill>
                  <a:srgbClr val="000000"/>
                </a:solidFill>
              </a:rPr>
              <a:t>Karlsson, </a:t>
            </a:r>
            <a:r>
              <a:rPr lang="en-US" sz="1100" b="1" dirty="0" smtClean="0">
                <a:solidFill>
                  <a:srgbClr val="000000"/>
                </a:solidFill>
              </a:rPr>
              <a:t>Raptis</a:t>
            </a:r>
            <a:r>
              <a:rPr lang="en-US" sz="1100" dirty="0" smtClean="0">
                <a:solidFill>
                  <a:srgbClr val="000000"/>
                </a:solidFill>
              </a:rPr>
              <a:t>, et al. (2020) | Ongoing</a:t>
            </a:r>
            <a:endParaRPr lang="sv-SE" sz="11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729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76000" y="789089"/>
            <a:ext cx="11041200" cy="579028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Multispacecraft</a:t>
            </a:r>
            <a:r>
              <a:rPr lang="en-US" dirty="0" smtClean="0"/>
              <a:t> validation</a:t>
            </a:r>
            <a:endParaRPr lang="sv-SE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Classification using Cluster</a:t>
            </a:r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012" y="1218872"/>
            <a:ext cx="7845301" cy="492858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68254" y="6402920"/>
            <a:ext cx="271741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dirty="0">
                <a:solidFill>
                  <a:srgbClr val="000000"/>
                </a:solidFill>
              </a:rPr>
              <a:t>Karlsson, </a:t>
            </a:r>
            <a:r>
              <a:rPr lang="en-US" sz="1100" b="1" dirty="0">
                <a:solidFill>
                  <a:srgbClr val="000000"/>
                </a:solidFill>
              </a:rPr>
              <a:t>Raptis</a:t>
            </a:r>
            <a:r>
              <a:rPr lang="en-US" sz="1100" dirty="0">
                <a:solidFill>
                  <a:srgbClr val="000000"/>
                </a:solidFill>
              </a:rPr>
              <a:t>, </a:t>
            </a:r>
            <a:r>
              <a:rPr lang="en-US" sz="1100" dirty="0" smtClean="0">
                <a:solidFill>
                  <a:srgbClr val="000000"/>
                </a:solidFill>
              </a:rPr>
              <a:t>et al. </a:t>
            </a:r>
            <a:r>
              <a:rPr lang="en-US" sz="1100" dirty="0">
                <a:solidFill>
                  <a:srgbClr val="000000"/>
                </a:solidFill>
              </a:rPr>
              <a:t>(2020) | Ongoing</a:t>
            </a:r>
            <a:endParaRPr lang="sv-SE" sz="1100" dirty="0">
              <a:solidFill>
                <a:srgbClr val="000000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4526280" y="2321560"/>
            <a:ext cx="457200" cy="2844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" name="Oval 6"/>
          <p:cNvSpPr/>
          <p:nvPr/>
        </p:nvSpPr>
        <p:spPr>
          <a:xfrm>
            <a:off x="7934960" y="2524760"/>
            <a:ext cx="457200" cy="2844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8" name="Oval 7"/>
          <p:cNvSpPr/>
          <p:nvPr/>
        </p:nvSpPr>
        <p:spPr>
          <a:xfrm>
            <a:off x="4140200" y="4851400"/>
            <a:ext cx="553720" cy="3352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1291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76000" y="789089"/>
            <a:ext cx="11041200" cy="579028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Multispacecraft</a:t>
            </a:r>
            <a:r>
              <a:rPr lang="en-US" dirty="0" smtClean="0"/>
              <a:t> validation</a:t>
            </a:r>
            <a:endParaRPr lang="sv-SE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Classification using Cluster</a:t>
            </a:r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012" y="1218872"/>
            <a:ext cx="7845301" cy="492858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68254" y="6402920"/>
            <a:ext cx="271741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dirty="0">
                <a:solidFill>
                  <a:srgbClr val="000000"/>
                </a:solidFill>
              </a:rPr>
              <a:t>Karlsson, </a:t>
            </a:r>
            <a:r>
              <a:rPr lang="en-US" sz="1100" b="1" dirty="0">
                <a:solidFill>
                  <a:srgbClr val="000000"/>
                </a:solidFill>
              </a:rPr>
              <a:t>Raptis</a:t>
            </a:r>
            <a:r>
              <a:rPr lang="en-US" sz="1100" dirty="0">
                <a:solidFill>
                  <a:srgbClr val="000000"/>
                </a:solidFill>
              </a:rPr>
              <a:t>, </a:t>
            </a:r>
            <a:r>
              <a:rPr lang="en-US" sz="1100" dirty="0" smtClean="0">
                <a:solidFill>
                  <a:srgbClr val="000000"/>
                </a:solidFill>
              </a:rPr>
              <a:t>et al. </a:t>
            </a:r>
            <a:r>
              <a:rPr lang="en-US" sz="1100" dirty="0">
                <a:solidFill>
                  <a:srgbClr val="000000"/>
                </a:solidFill>
              </a:rPr>
              <a:t>(2020) | Ongoing</a:t>
            </a:r>
            <a:endParaRPr lang="sv-SE" sz="1100" dirty="0">
              <a:solidFill>
                <a:srgbClr val="000000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4119880" y="2280920"/>
            <a:ext cx="457200" cy="3657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" name="Oval 6"/>
          <p:cNvSpPr/>
          <p:nvPr/>
        </p:nvSpPr>
        <p:spPr>
          <a:xfrm>
            <a:off x="7569200" y="2240280"/>
            <a:ext cx="457200" cy="3657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8" name="Oval 7"/>
          <p:cNvSpPr/>
          <p:nvPr/>
        </p:nvSpPr>
        <p:spPr>
          <a:xfrm>
            <a:off x="4196080" y="4516120"/>
            <a:ext cx="553720" cy="3759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36725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Classification using Cluster</a:t>
            </a:r>
            <a:endParaRPr lang="sv-S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402" y="684810"/>
            <a:ext cx="8635195" cy="576472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68254" y="6402920"/>
            <a:ext cx="271741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dirty="0">
                <a:solidFill>
                  <a:srgbClr val="000000"/>
                </a:solidFill>
              </a:rPr>
              <a:t>Karlsson, </a:t>
            </a:r>
            <a:r>
              <a:rPr lang="en-US" sz="1100" b="1" dirty="0">
                <a:solidFill>
                  <a:srgbClr val="000000"/>
                </a:solidFill>
              </a:rPr>
              <a:t>Raptis</a:t>
            </a:r>
            <a:r>
              <a:rPr lang="en-US" sz="1100" dirty="0">
                <a:solidFill>
                  <a:srgbClr val="000000"/>
                </a:solidFill>
              </a:rPr>
              <a:t>, </a:t>
            </a:r>
            <a:r>
              <a:rPr lang="en-US" sz="1100" dirty="0" smtClean="0">
                <a:solidFill>
                  <a:srgbClr val="000000"/>
                </a:solidFill>
              </a:rPr>
              <a:t>et al. </a:t>
            </a:r>
            <a:r>
              <a:rPr lang="en-US" sz="1100" dirty="0">
                <a:solidFill>
                  <a:srgbClr val="000000"/>
                </a:solidFill>
              </a:rPr>
              <a:t>(2020) | Ongoing</a:t>
            </a:r>
            <a:endParaRPr lang="sv-SE" sz="1100" dirty="0">
              <a:solidFill>
                <a:srgbClr val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338448" y="2171152"/>
            <a:ext cx="15744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</a:rPr>
              <a:t>Magnetic Field </a:t>
            </a:r>
            <a:endParaRPr lang="sv-SE" dirty="0"/>
          </a:p>
        </p:txBody>
      </p:sp>
      <p:sp>
        <p:nvSpPr>
          <p:cNvPr id="13" name="Rectangle 12"/>
          <p:cNvSpPr/>
          <p:nvPr/>
        </p:nvSpPr>
        <p:spPr>
          <a:xfrm>
            <a:off x="1295369" y="2723355"/>
            <a:ext cx="15744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</a:rPr>
              <a:t>Magnetic Field </a:t>
            </a:r>
            <a:endParaRPr lang="sv-SE" dirty="0"/>
          </a:p>
        </p:txBody>
      </p:sp>
      <p:sp>
        <p:nvSpPr>
          <p:cNvPr id="14" name="Rectangle 13"/>
          <p:cNvSpPr/>
          <p:nvPr/>
        </p:nvSpPr>
        <p:spPr>
          <a:xfrm>
            <a:off x="1232870" y="3170820"/>
            <a:ext cx="15744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solidFill>
                  <a:srgbClr val="000000"/>
                </a:solidFill>
              </a:rPr>
              <a:t>Magnetic Field </a:t>
            </a:r>
          </a:p>
          <a:p>
            <a:pPr algn="ctr"/>
            <a:r>
              <a:rPr lang="en-US" sz="1600" dirty="0" err="1">
                <a:solidFill>
                  <a:srgbClr val="000000"/>
                </a:solidFill>
              </a:rPr>
              <a:t>stdev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406059" y="3759011"/>
            <a:ext cx="1152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Anisotropy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2028" y="4310341"/>
            <a:ext cx="2295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High Energy Flux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72339" y="4862544"/>
            <a:ext cx="2295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Energy Flux Ratio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4927" y="5427036"/>
            <a:ext cx="2295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Theta </a:t>
            </a:r>
            <a:r>
              <a:rPr lang="en-US" sz="1600" dirty="0" err="1" smtClean="0">
                <a:solidFill>
                  <a:srgbClr val="000000"/>
                </a:solidFill>
              </a:rPr>
              <a:t>Bn</a:t>
            </a:r>
            <a:endParaRPr lang="sv-SE" sz="1600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5134099" y="981695"/>
            <a:ext cx="0" cy="4882737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6078186" y="981696"/>
            <a:ext cx="0" cy="4882736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241677" y="5653088"/>
            <a:ext cx="5791198" cy="0"/>
          </a:xfrm>
          <a:prstGeom prst="line">
            <a:avLst/>
          </a:prstGeom>
          <a:ln w="127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2497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678426" y="5121516"/>
            <a:ext cx="176625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1600" dirty="0" err="1" smtClean="0">
                <a:solidFill>
                  <a:srgbClr val="0070C0"/>
                </a:solidFill>
              </a:rPr>
              <a:t>Qpar</a:t>
            </a:r>
            <a:r>
              <a:rPr lang="sv-SE" sz="1600" dirty="0" smtClean="0">
                <a:solidFill>
                  <a:srgbClr val="0070C0"/>
                </a:solidFill>
              </a:rPr>
              <a:t> Jet</a:t>
            </a:r>
            <a:endParaRPr lang="sv-SE" sz="1600" dirty="0">
              <a:solidFill>
                <a:srgbClr val="0070C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556196" y="5135547"/>
            <a:ext cx="19249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1600" dirty="0" err="1" smtClean="0">
                <a:solidFill>
                  <a:srgbClr val="FF0000"/>
                </a:solidFill>
              </a:rPr>
              <a:t>Qperp</a:t>
            </a:r>
            <a:r>
              <a:rPr lang="sv-SE" sz="1600" dirty="0" smtClean="0">
                <a:solidFill>
                  <a:srgbClr val="FF0000"/>
                </a:solidFill>
              </a:rPr>
              <a:t> Jet</a:t>
            </a:r>
            <a:endParaRPr lang="sv-SE" sz="16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120" y="1145918"/>
            <a:ext cx="2957134" cy="396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986" y="1145918"/>
            <a:ext cx="2957134" cy="396000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Qpar</a:t>
            </a:r>
            <a:r>
              <a:rPr lang="en-US" dirty="0" smtClean="0"/>
              <a:t> and </a:t>
            </a:r>
            <a:r>
              <a:rPr lang="en-US" dirty="0" err="1" smtClean="0"/>
              <a:t>Qperp</a:t>
            </a:r>
            <a:r>
              <a:rPr lang="en-US" dirty="0" smtClean="0"/>
              <a:t> Jets</a:t>
            </a:r>
            <a:endParaRPr lang="sv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524298" y="5505036"/>
                <a:ext cx="2129494" cy="3438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srgbClr val="000000"/>
                    </a:solidFill>
                  </a:rPr>
                  <a:t>Jets found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∥</m:t>
                        </m:r>
                      </m:sub>
                    </m:sSub>
                  </m:oMath>
                </a14:m>
                <a:r>
                  <a:rPr lang="sv-SE" sz="1600" dirty="0" smtClean="0">
                    <a:solidFill>
                      <a:srgbClr val="000000"/>
                    </a:solidFill>
                  </a:rPr>
                  <a:t> MSH</a:t>
                </a:r>
                <a:endParaRPr lang="sv-SE" sz="16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4298" y="5505036"/>
                <a:ext cx="2129494" cy="343812"/>
              </a:xfrm>
              <a:prstGeom prst="rect">
                <a:avLst/>
              </a:prstGeom>
              <a:blipFill>
                <a:blip r:embed="rId5"/>
                <a:stretch>
                  <a:fillRect l="-1433" t="-5357" r="-573" b="-21429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6382944" y="5503730"/>
                <a:ext cx="2129494" cy="34381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 smtClean="0">
                    <a:solidFill>
                      <a:srgbClr val="000000"/>
                    </a:solidFill>
                  </a:rPr>
                  <a:t>Jets found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1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∥</m:t>
                        </m:r>
                      </m:sub>
                    </m:sSub>
                  </m:oMath>
                </a14:m>
                <a:r>
                  <a:rPr lang="sv-SE" sz="1600" dirty="0">
                    <a:solidFill>
                      <a:srgbClr val="000000"/>
                    </a:solidFill>
                  </a:rPr>
                  <a:t> MSH</a:t>
                </a: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2944" y="5503730"/>
                <a:ext cx="2129494" cy="343812"/>
              </a:xfrm>
              <a:prstGeom prst="rect">
                <a:avLst/>
              </a:prstGeom>
              <a:blipFill>
                <a:blip r:embed="rId6"/>
                <a:stretch>
                  <a:fillRect l="-1433" t="-5357" r="-573" b="-21429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/>
          <p:cNvSpPr/>
          <p:nvPr/>
        </p:nvSpPr>
        <p:spPr>
          <a:xfrm>
            <a:off x="-55880" y="6205677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1100" b="1" dirty="0">
                <a:solidFill>
                  <a:srgbClr val="000000"/>
                </a:solidFill>
              </a:rPr>
              <a:t>Raptis S.</a:t>
            </a:r>
            <a:r>
              <a:rPr lang="en-US" sz="1100" dirty="0">
                <a:solidFill>
                  <a:srgbClr val="000000"/>
                </a:solidFill>
              </a:rPr>
              <a:t>, Karlsson </a:t>
            </a:r>
            <a:r>
              <a:rPr lang="en-US" sz="1100" dirty="0" smtClean="0">
                <a:solidFill>
                  <a:srgbClr val="000000"/>
                </a:solidFill>
              </a:rPr>
              <a:t>T., </a:t>
            </a:r>
            <a:r>
              <a:rPr lang="en-US" sz="1100" dirty="0">
                <a:solidFill>
                  <a:srgbClr val="000000"/>
                </a:solidFill>
              </a:rPr>
              <a:t>et al. (2020) | JGR</a:t>
            </a:r>
            <a:endParaRPr lang="el-GR" sz="1100" dirty="0">
              <a:solidFill>
                <a:srgbClr val="000000"/>
              </a:solidFill>
            </a:endParaRPr>
          </a:p>
          <a:p>
            <a:pPr lvl="0"/>
            <a:r>
              <a:rPr lang="en-US" sz="1100" b="1" dirty="0">
                <a:solidFill>
                  <a:srgbClr val="000000"/>
                </a:solidFill>
              </a:rPr>
              <a:t>Raptis S</a:t>
            </a:r>
            <a:r>
              <a:rPr lang="en-US" sz="1100" dirty="0">
                <a:solidFill>
                  <a:srgbClr val="000000"/>
                </a:solidFill>
              </a:rPr>
              <a:t>., </a:t>
            </a:r>
            <a:r>
              <a:rPr lang="en-US" sz="1100" dirty="0" err="1">
                <a:solidFill>
                  <a:srgbClr val="000000"/>
                </a:solidFill>
              </a:rPr>
              <a:t>Aminalragia-Giamini</a:t>
            </a:r>
            <a:r>
              <a:rPr lang="en-US" sz="1100" dirty="0">
                <a:solidFill>
                  <a:srgbClr val="000000"/>
                </a:solidFill>
              </a:rPr>
              <a:t> S., et al. (2020) | Frontiers</a:t>
            </a:r>
          </a:p>
        </p:txBody>
      </p:sp>
    </p:spTree>
    <p:extLst>
      <p:ext uri="{BB962C8B-B14F-4D97-AF65-F5344CB8AC3E}">
        <p14:creationId xmlns:p14="http://schemas.microsoft.com/office/powerpoint/2010/main" val="106670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20914" y="-1"/>
            <a:ext cx="11196286" cy="665371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400" dirty="0" smtClean="0"/>
              <a:t>“</a:t>
            </a:r>
            <a:r>
              <a:rPr lang="en-US" sz="3400" i="1" dirty="0" smtClean="0"/>
              <a:t>Jets are there but we are not 100% sure why and how </a:t>
            </a:r>
            <a:r>
              <a:rPr lang="en-US" sz="3400" dirty="0" smtClean="0"/>
              <a:t>“ </a:t>
            </a:r>
          </a:p>
        </p:txBody>
      </p:sp>
    </p:spTree>
    <p:extLst>
      <p:ext uri="{BB962C8B-B14F-4D97-AF65-F5344CB8AC3E}">
        <p14:creationId xmlns:p14="http://schemas.microsoft.com/office/powerpoint/2010/main" val="51112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U Leuven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KU Leuven</Template>
  <TotalTime>0</TotalTime>
  <Words>762</Words>
  <Application>Microsoft Office PowerPoint</Application>
  <PresentationFormat>Widescreen</PresentationFormat>
  <Paragraphs>113</Paragraphs>
  <Slides>18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Cambria Math</vt:lpstr>
      <vt:lpstr>Wingdings</vt:lpstr>
      <vt:lpstr>KU Leuven</vt:lpstr>
      <vt:lpstr>Magnetosheath jets using MMS: classification and generation mechanisms  Savvas Raptis1, Tomas Karlsson1, Ferdinand Plaschke2, Anita Kullen1, P-A. Lindqvist1  1Division of Space and Plasma Physics, KTH Royal Institute of Technology, Sweden 2Space Research Institute, Austrian Academy of Sciences, Graz, Austria   COSPAR 2021 31/01/2021</vt:lpstr>
      <vt:lpstr>Introduction – Magnetosheath Jets</vt:lpstr>
      <vt:lpstr>Motivation – Main Subcategories</vt:lpstr>
      <vt:lpstr>Classification Procedure in progress</vt:lpstr>
      <vt:lpstr>Classification using Cluster</vt:lpstr>
      <vt:lpstr>Classification using Cluster</vt:lpstr>
      <vt:lpstr>Classification using Cluster</vt:lpstr>
      <vt:lpstr>Qpar and Qperp Jets</vt:lpstr>
      <vt:lpstr>PowerPoint Presentation</vt:lpstr>
      <vt:lpstr>Connecting to existent mechanisms</vt:lpstr>
      <vt:lpstr>Current main results (1)</vt:lpstr>
      <vt:lpstr>Current main results (2)</vt:lpstr>
      <vt:lpstr>PowerPoint Presentation</vt:lpstr>
      <vt:lpstr>Ongoing work – Approaching the shock</vt:lpstr>
      <vt:lpstr>Close to the bow shock jet</vt:lpstr>
      <vt:lpstr>Updated database of jets</vt:lpstr>
      <vt:lpstr>Ongoing Results</vt:lpstr>
      <vt:lpstr>Summary &amp;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2017-09-13T11:47:32Z</dcterms:created>
  <dcterms:modified xsi:type="dcterms:W3CDTF">2021-09-22T15:02:18Z</dcterms:modified>
</cp:coreProperties>
</file>